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7" r:id="rId3"/>
    <p:sldId id="279" r:id="rId4"/>
    <p:sldId id="280" r:id="rId5"/>
    <p:sldId id="275" r:id="rId6"/>
    <p:sldId id="281" r:id="rId7"/>
    <p:sldId id="274" r:id="rId8"/>
    <p:sldId id="271" r:id="rId9"/>
    <p:sldId id="263" r:id="rId10"/>
    <p:sldId id="262" r:id="rId11"/>
    <p:sldId id="282" r:id="rId12"/>
    <p:sldId id="290" r:id="rId13"/>
    <p:sldId id="292" r:id="rId14"/>
    <p:sldId id="293" r:id="rId15"/>
    <p:sldId id="264" r:id="rId16"/>
    <p:sldId id="266" r:id="rId17"/>
    <p:sldId id="267" r:id="rId18"/>
    <p:sldId id="268" r:id="rId19"/>
    <p:sldId id="284" r:id="rId20"/>
    <p:sldId id="283" r:id="rId21"/>
    <p:sldId id="269" r:id="rId22"/>
    <p:sldId id="273" r:id="rId23"/>
    <p:sldId id="285" r:id="rId24"/>
    <p:sldId id="276" r:id="rId25"/>
    <p:sldId id="286" r:id="rId26"/>
    <p:sldId id="277" r:id="rId27"/>
    <p:sldId id="287" r:id="rId28"/>
    <p:sldId id="278" r:id="rId29"/>
    <p:sldId id="288" r:id="rId30"/>
    <p:sldId id="289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3B41-B88D-4DE1-B9B2-CEF11F8D66D1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4A6-967E-4877-95AD-504BE2F03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55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E012B-0A7E-4C03-A43F-EFD390A24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9C7F9B-813F-427C-A32C-3A63A7392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DA0CA4-1AED-4F5F-BE43-0C099BFD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11B68-5076-4ED2-8790-F47A8A64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137CC5-77C8-478E-A19E-C54350DB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08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F5398-B1FB-467E-9D36-68E45884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AAE27D-6EEB-402C-A868-BB68EBAF7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495D36-62FD-4A97-9554-A320BB23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A58F89-D1D2-43B5-AAB1-5FF369F0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6DD34-9417-493A-B8D1-42033129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6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9427D8-6132-403B-803B-476826752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D1C466-40D2-44DD-AF02-96E439034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5647C1-75ED-4ADC-AAF6-A881CCE4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598E8A-C82B-4FF8-A250-9784117D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E47ADD-288A-4CE8-9B7D-69541117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7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1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26178-57C3-450E-9434-D94F22599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4B018D-EF1F-4D93-B6A7-BB1A5C78A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1BC3B1-9EE4-4A59-93CE-D233219D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DF7CE0-BDDE-4DC0-9C80-EE2EE70A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6E472E-E394-454B-87C5-B64251E1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B2377-5CFE-4BAF-8B7A-DBA58F80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46C34-3DCF-4CEF-A364-8C2BD2557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227D57-DEFD-4C14-895F-F7A4DB3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D1D4EA-D175-474E-930C-89C090FF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7809F-3D25-4918-BC7E-455AA2FB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2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551A3-39ED-435A-8ED8-D1D4B946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8A2C0E-F932-4851-A6AC-10D22F411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CD74A8-07C8-4683-9D7C-CE36F4C1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758F03-CBD9-48C9-8C79-6AAC517A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4B375A-CDF5-447F-9C11-D71A288B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9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27405-0CD4-45B4-B97F-C3209C5F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4D4F3F-59A2-4BB6-A339-80EACDAF9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03A056-DFA4-41F1-8626-D767204A5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78E5A7-7073-4AF8-9429-BB817FB4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591DA4-8DBC-4553-8050-81DEE6B7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B2BD0A-A7CD-416B-BB1E-874CF940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8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FC71D-3DA8-4137-985D-78C42924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3BA6D7-466B-4CD0-8AA7-4EEEF6C3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CCE3D3-E356-4FC3-B5A9-FEED53BFF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4EC19D-DC00-49F4-B101-A54C2732E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94052D-CBF0-41FC-AEBD-BF9CA5EB6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54906AB-9E4A-4655-902A-50D3EE38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BD1C29-D50E-44CB-9B6B-9BAE6025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C61D38-D6C2-4E95-9B10-CF4549A0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19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4BC60-4169-440C-AE2F-6D91587C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11399B-F14E-46B1-98C1-0CA2BCFD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36A059-8D48-4144-8151-61EAC1EE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03BDC8-98CF-4674-9919-8B54948E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83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5EA761-463B-498C-ACC7-02020713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D4F961-F2D7-40D4-AC20-29C9673C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17B195-CB1F-4018-94E7-9AB084DB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64F3E-AEA9-46CF-BC29-6576AAF7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E83B0-4681-43FB-8C82-622F1BCD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E912A-0BE8-404D-BC50-F289ED64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359E3-AFFB-41DA-AFA3-761B0D90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C4F71-70EC-4FFD-9DFF-6EBAB76E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068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1D63E-99A0-4FF7-8B3B-866BDF42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4F313F-A32D-465B-A8ED-B2008854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00BEE5-32D3-488A-B2C6-7E78373C9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5EF427-D3A2-4325-AD37-AC015EB2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B40358-2E11-4A0B-A239-5B9254A9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1D469E-34E7-433C-8FC2-28E9D701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C0CD3-1C6A-45DA-B1A4-18FC7FE3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35E59F4-6A07-4FAB-A4C5-7F2A7609E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1EB875-3ED6-42DD-A8C8-F6DA3C45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BD3698-F986-4E72-9623-D96FBB68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731D8D-DC97-49F2-86DB-ED050362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FFEA9E-E7FC-44B2-A58C-4F1B901B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DB120-B3FF-4B65-A79B-E3622840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D90DB4-1B1D-416F-BE1E-1BB7E0A5A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171D9A-AB12-477F-9086-1D4FF767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4E3573-B869-4C03-B4C3-01718FEC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72EDF4-03FA-4C1E-94A8-1E497722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9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7EA6785-A610-4F78-8358-57C3DBB75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93ED0E-49BF-46C9-ACC9-6C4026D1D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0E945-1E7E-4897-88A5-096AF292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72620F-F323-4F9F-9AFB-A26FEF2F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54CC5-D371-4CAF-9B6A-A8CBCFD2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5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20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DFCF4-799C-46F3-BCB3-3E33032A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A0FF8-2993-4038-BC09-8E660E695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EF4B79-1CCD-45A3-B838-8E902A69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6821D9-1DDC-445C-A6B0-5AD2DD06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8E56E3-6894-456E-9AC3-949BC3B7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95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25468-BE60-42B9-8EF1-88F6918C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10D992-589D-4ADA-82B3-7C0E233C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A0704F-7B01-449C-BD5D-E0A0BA5C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12EDF4-18B2-4572-85D8-5CD0AB40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999754-1579-40B0-96C0-EC986F1C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E695B4-7A4A-4F7E-803C-D42D3306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65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B360B-687C-4B7A-93E3-D278EDE3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C336C7-199D-4046-9E3F-5CF7A1145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11D298-DE4D-4CE5-BCF5-C044EAA4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2942F5-CF05-4FF0-9095-D01548BDE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804ABD-325A-4A1C-BCDA-6B7432D45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73F0E9-1952-4C90-9D9F-7DC2CD7A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EE7168-4E2B-41BC-8E5E-F0966B13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66428A-CBEF-4FED-842E-0F88998A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60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25E0E-ADC1-4B5C-B4A6-3D8D3FF9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6CC46A-6409-496D-9704-7A631B5B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58BA5E-64FD-424F-B6F1-6F42F53A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1D2A51-C2A7-437E-AC03-FE2E2C96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2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9363E88-4EC4-4982-A294-81C25CA0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F4FD72-C65D-428B-A6A6-970452F1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7C666C-2A53-4205-ACE8-54BDC911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99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4B84E-66CE-4A74-B3DD-EABC3CF1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BA356E-9225-4DB3-B9E4-F8BD54B7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458B5C-314C-4874-B52B-93BE9EE77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D7A90D-388D-4F1F-B230-CF65A9F0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39735B-0185-41CC-9CBE-5D43CFFF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17C9EA-45C8-4769-BCF1-C4EB0669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43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8FCBE-3CA9-4B4A-8B8C-45C59346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EA0F693-E775-4042-9EE3-C6CB1522C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3CF82E-ABDD-4C41-A12C-2B0D13933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69B421-C48F-4405-B945-A96EC751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7808E5-1E45-4471-AB9D-5AE18C00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8FCB41-AEF4-4A33-B158-27858501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0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D9591B-9E62-43E6-A569-5CE96BBE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98ABC7-8186-46D8-ADF0-AF25FD6D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79757B-57DF-4C90-88B2-569ACF537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6F00-32D2-4D26-BD83-69F78CC2A644}" type="datetimeFigureOut">
              <a:rPr lang="nl-NL" smtClean="0"/>
              <a:t>31-3-2023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77879-59FE-440B-BD04-CF87F4CA4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B499CB-ABD4-4FFB-BBDD-E3F99AF6C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92B3-2045-4B71-90B6-61E761AD9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68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E053B9-F9BE-4C56-A27C-9A3C7BA8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3FE0A3-14E3-4841-B63F-11E62EC6F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033692-83E3-4CFD-904C-5C0FA4538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3500-7D13-4665-902C-25D09DD3687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1E0714-11AB-40D2-B356-4BBCA9E93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552577-AD9E-4B20-BEB5-86044DB68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F5FF-283C-474A-899E-51644C81A42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6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94" y="2162103"/>
            <a:ext cx="4318384" cy="126993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6610468" y="2162103"/>
            <a:ext cx="3606375" cy="12699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ts val="3449"/>
              </a:lnSpc>
            </a:pPr>
            <a:r>
              <a:rPr lang="en-US" sz="2799" kern="0" dirty="0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|    Beter Spellen</a:t>
            </a:r>
            <a:endParaRPr lang="en-US" sz="900" dirty="0"/>
          </a:p>
        </p:txBody>
      </p:sp>
      <p:sp>
        <p:nvSpPr>
          <p:cNvPr id="5" name="Object 4"/>
          <p:cNvSpPr/>
          <p:nvPr/>
        </p:nvSpPr>
        <p:spPr>
          <a:xfrm>
            <a:off x="2259886" y="4095094"/>
            <a:ext cx="8067184" cy="55742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2200" kern="0" dirty="0" err="1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Blijf</a:t>
            </a:r>
            <a:r>
              <a:rPr lang="en-US" sz="2200" kern="0" dirty="0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op de </a:t>
            </a:r>
            <a:r>
              <a:rPr lang="en-US" sz="2200" kern="0" dirty="0" err="1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hoogte</a:t>
            </a:r>
            <a:r>
              <a:rPr lang="en-US" sz="2200" kern="0" dirty="0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van </a:t>
            </a:r>
            <a:r>
              <a:rPr lang="en-US" sz="2200" kern="0" dirty="0" err="1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alle</a:t>
            </a:r>
            <a:r>
              <a:rPr lang="en-US" sz="2200" kern="0" dirty="0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events </a:t>
            </a:r>
            <a:r>
              <a:rPr lang="en-US" sz="2200" kern="0" dirty="0" err="1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en</a:t>
            </a:r>
            <a:r>
              <a:rPr lang="en-US" sz="2200" kern="0" dirty="0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</a:t>
            </a:r>
            <a:r>
              <a:rPr lang="en-US" sz="2200" kern="0" dirty="0" err="1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ontwikkelingen</a:t>
            </a:r>
            <a:r>
              <a:rPr lang="en-US" sz="2200" kern="0" dirty="0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!</a:t>
            </a:r>
          </a:p>
          <a:p>
            <a:pPr algn="ctr"/>
            <a:endParaRPr lang="en-US" sz="2200" kern="0" dirty="0">
              <a:solidFill>
                <a:srgbClr val="FFFFFF">
                  <a:alpha val="100000"/>
                </a:srgbClr>
              </a:solidFill>
              <a:latin typeface="HelveticaNeue-Bold" pitchFamily="34" charset="0"/>
              <a:ea typeface="HelveticaNeue-Bold" pitchFamily="34" charset="-122"/>
              <a:cs typeface="HelveticaNeue-Bold" pitchFamily="34" charset="-120"/>
            </a:endParaRPr>
          </a:p>
          <a:p>
            <a:pPr algn="ctr"/>
            <a:r>
              <a:rPr lang="en-US" sz="2200" kern="0" dirty="0">
                <a:solidFill>
                  <a:srgbClr val="FFFFFF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</a:rPr>
              <a:t>Noordhoff.nl/start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Elke dag even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oefenen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Elke dag kort oefenen heeft meer effect dan één keer lang oefenen.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vergeetcurve van de Duitse psycholoog </a:t>
            </a:r>
            <a:br>
              <a:rPr lang="nl-NL" dirty="0"/>
            </a:br>
            <a:r>
              <a:rPr lang="nl-NL" dirty="0"/>
              <a:t>Herman </a:t>
            </a:r>
            <a:r>
              <a:rPr lang="nl-NL" dirty="0" err="1"/>
              <a:t>Ebbinghaus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onthoudt beter als je gespreid leert.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Extra voordeel van dagelijks kort oefenen:</a:t>
            </a:r>
            <a:br>
              <a:rPr lang="nl-NL" dirty="0"/>
            </a:br>
            <a:r>
              <a:rPr lang="nl-NL" dirty="0"/>
              <a:t>het blijft langer leuk.</a:t>
            </a:r>
          </a:p>
          <a:p>
            <a:r>
              <a:rPr lang="nl-NL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50" y="2208761"/>
            <a:ext cx="5052975" cy="38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De motor van Beter Spellen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dirty="0"/>
              <a:t>Grote voorraad opgaven, verdeeld over: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drie niveaus </a:t>
            </a:r>
            <a:r>
              <a:rPr lang="nl-NL" dirty="0" err="1"/>
              <a:t>1F</a:t>
            </a:r>
            <a:r>
              <a:rPr lang="nl-NL" dirty="0"/>
              <a:t> - 2F - </a:t>
            </a:r>
            <a:r>
              <a:rPr lang="nl-NL" dirty="0" err="1"/>
              <a:t>3F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ca. 15 categorieën, die in 5 dagen allemaal aan bod komen.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r>
              <a:rPr lang="nl-NL" dirty="0"/>
              <a:t>De test wordt een week tevoren automatisch samengesteld.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voorproevers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eventuele correcties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vanuit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NU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Nederlands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dirty="0">
                <a:solidFill>
                  <a:prstClr val="black"/>
                </a:solidFill>
              </a:rPr>
              <a:t>NU Nederlands Online </a:t>
            </a: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88" y="2365311"/>
            <a:ext cx="3034136" cy="292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37" y="2432101"/>
            <a:ext cx="29337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98" y="4169977"/>
            <a:ext cx="4834612" cy="2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Afbeelding 2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64" y="1641142"/>
            <a:ext cx="2987457" cy="23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vanuit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NU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Nederlands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Vul de test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Klik op Verzend.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Zie je score.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Zie je scoreverloop.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63" y="1476337"/>
            <a:ext cx="3187302" cy="5009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5863"/>
          <a:stretch/>
        </p:blipFill>
        <p:spPr bwMode="auto">
          <a:xfrm>
            <a:off x="5342355" y="1508236"/>
            <a:ext cx="5338560" cy="4951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03" y="3429000"/>
            <a:ext cx="5343525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Rechtstreeks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naar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Beter Spellen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dirty="0" err="1"/>
              <a:t>www.beterspellen.nl</a:t>
            </a:r>
            <a:r>
              <a:rPr lang="nl-NL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Eenmalig aanmelden nieuwe deelnemer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Aanmelding voltooien (e-mail)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Optioneel: elke ochtend (ma t/m vr) een mailtje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Link </a:t>
            </a:r>
            <a:r>
              <a:rPr lang="nl-NL" dirty="0">
                <a:solidFill>
                  <a:srgbClr val="C00000"/>
                </a:solidFill>
              </a:rPr>
              <a:t>rechtstreeks naar de test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logt automatisch in.</a:t>
            </a: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88" y="1854951"/>
            <a:ext cx="3914775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38" y="3821533"/>
            <a:ext cx="33242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Rechtstreeks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naar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Beter Spellen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dirty="0" err="1"/>
              <a:t>www.beterspellen.nl</a:t>
            </a:r>
            <a:r>
              <a:rPr lang="nl-NL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Klik in het mailtje.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Of log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Vul de test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Klik op Verzend.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Zie je score.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Zie je scoreverloop.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92" y="2798799"/>
            <a:ext cx="39147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63" y="1476337"/>
            <a:ext cx="3187302" cy="5009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5863"/>
          <a:stretch/>
        </p:blipFill>
        <p:spPr bwMode="auto">
          <a:xfrm>
            <a:off x="5342355" y="1508236"/>
            <a:ext cx="5338560" cy="4951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03" y="3429000"/>
            <a:ext cx="5343525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5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vanuit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NU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Nederlands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u="sng" dirty="0">
                <a:solidFill>
                  <a:prstClr val="black"/>
                </a:solidFill>
              </a:rPr>
              <a:t>Optioneel</a:t>
            </a:r>
            <a:r>
              <a:rPr lang="nl-NL" dirty="0">
                <a:solidFill>
                  <a:prstClr val="black"/>
                </a:solidFill>
              </a:rPr>
              <a:t>: het Beter Spellen-account aanvullen.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Je voegt toe: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e-mailadres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wachtwoord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Daarna kun je, zonder Noordhoff-inlog: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inloggen met de app van Beter Spellen (testje in het OV)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inloggen op de website van Beter Spellen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prstClr val="black"/>
                </a:solidFill>
              </a:rPr>
              <a:t>je scoreverloop van Beter Spellen inzien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bst\MvTProd\Beterspellen.nl\_basismateriaal\correspondentie met Noordhoff\2023 VCR\e-mail wijzig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93" y="2152411"/>
            <a:ext cx="7467782" cy="43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9559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 in de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klas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dirty="0">
                <a:solidFill>
                  <a:prstClr val="black"/>
                </a:solidFill>
              </a:rPr>
              <a:t>Verschillende mogelijkheden: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Klassikaal (digibord) de test van de dag, aan het begin van de 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Wekelijks de test van de afgelopen week bespreken.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Verplicht huiswerk (weektaak), ook als studenten niet elke dag Nederlands hebben.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.........  </a:t>
            </a: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9559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groepenmodule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In NU Nederlands Online: dashboards voor de docenten.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Beter Spellen is een externe website, niet in Noordhoff-dashboards.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De groepenmodule in Beter Spellen heeft verschillende toepassingen: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met familieleden of collega’s: competitie.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voor docenten: zicht op activiteit en resultaten van studenten.</a:t>
            </a: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9559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groepenmodule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Docent maakt een groep aan.</a:t>
            </a:r>
            <a:br>
              <a:rPr lang="nl-NL" dirty="0">
                <a:solidFill>
                  <a:prstClr val="black"/>
                </a:solidFill>
              </a:rPr>
            </a:b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Docent nodigt de studenten uit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voor de groep m.b.v. toegangscode.</a:t>
            </a:r>
            <a:br>
              <a:rPr lang="nl-NL" dirty="0">
                <a:solidFill>
                  <a:prstClr val="black"/>
                </a:solidFill>
              </a:rPr>
            </a:b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Studenten treden toe tot de groep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m.b.v. de toegangscode.</a:t>
            </a:r>
            <a:br>
              <a:rPr lang="nl-NL" dirty="0">
                <a:solidFill>
                  <a:prstClr val="black"/>
                </a:solidFill>
              </a:rPr>
            </a:b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Scorebord lopende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89" y="1876217"/>
            <a:ext cx="56769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48" y="1884832"/>
            <a:ext cx="55816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6858001" y="2275368"/>
            <a:ext cx="1547576" cy="3827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7474689" y="4667693"/>
            <a:ext cx="1547576" cy="3827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 descr="D:\bst\MvTProd\Beterspellen.nl\_basismateriaal\correspondentie met Noordhoff\2023 VCR\groepen 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64" y="1765005"/>
            <a:ext cx="6188391" cy="41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bst\MvTProd\Beterspellen.nl\_basismateriaal\correspondentie met Noordhoff\2023 VCR\groepen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16" y="1908117"/>
            <a:ext cx="5948965" cy="3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Voorbeeldvraag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1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In veel ..... wordt regelmatig een </a:t>
            </a:r>
            <a:r>
              <a:rPr lang="nl-NL" b="1" dirty="0" err="1"/>
              <a:t>pubquiz</a:t>
            </a:r>
            <a:r>
              <a:rPr lang="nl-NL" b="1" dirty="0"/>
              <a:t> georganiseerd.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cafees</a:t>
            </a:r>
            <a:endParaRPr lang="nl-NL" b="1" dirty="0"/>
          </a:p>
          <a:p>
            <a:r>
              <a:rPr lang="nl-NL" b="1" dirty="0"/>
              <a:t>b) 	</a:t>
            </a:r>
            <a:r>
              <a:rPr lang="nl-NL" b="1" dirty="0" err="1"/>
              <a:t>café’s</a:t>
            </a:r>
            <a:endParaRPr lang="nl-NL" b="1" dirty="0"/>
          </a:p>
          <a:p>
            <a:r>
              <a:rPr lang="nl-NL" b="1" dirty="0"/>
              <a:t>c) 	cafés</a:t>
            </a:r>
          </a:p>
          <a:p>
            <a:r>
              <a:rPr lang="nl-NL" b="1" dirty="0"/>
              <a:t>d) 	</a:t>
            </a:r>
            <a:r>
              <a:rPr lang="nl-NL" b="1" dirty="0" err="1"/>
              <a:t>cafes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 </a:t>
            </a: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groepenmodule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Docent (admin) ziet eigen score en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activiteit en score van de studenten.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Rachid ziet eigen score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(</a:t>
            </a:r>
            <a:r>
              <a:rPr lang="nl-NL" dirty="0">
                <a:solidFill>
                  <a:srgbClr val="C00000"/>
                </a:solidFill>
              </a:rPr>
              <a:t>??</a:t>
            </a:r>
            <a:r>
              <a:rPr lang="nl-NL" dirty="0">
                <a:solidFill>
                  <a:prstClr val="black"/>
                </a:solidFill>
              </a:rPr>
              <a:t> = link naar openstaande tests)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en activiteit van andere groepsleden.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Nadia ziet eigen score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en activiteit van andere groepsleden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(Rachid heeft nog twee tests openstaan).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Optioneel: studenten zien elkaars score,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of bijvoorbeeld alleen de top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Optioneel: docent (admin) blijft onzichtbaar.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bst\MvTProd\Beterspellen.nl\_basismateriaal\correspondentie met Noordhoff\2023 VCR\groepen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16" y="1908117"/>
            <a:ext cx="5948965" cy="3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bst\MvTProd\Beterspellen.nl\_basismateriaal\correspondentie met Noordhoff\2023 VCR\groepen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48" y="1897484"/>
            <a:ext cx="5925311" cy="35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st\MvTProd\Beterspellen.nl\_basismateriaal\correspondentie met Noordhoff\2023 VCR\groepen 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49" y="1897484"/>
            <a:ext cx="5882779" cy="35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1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Vroeger had je in de trein speciale ..... 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rookcoupees</a:t>
            </a:r>
            <a:endParaRPr lang="nl-NL" b="1" dirty="0"/>
          </a:p>
          <a:p>
            <a:r>
              <a:rPr lang="nl-NL" b="1" dirty="0"/>
              <a:t>b) 	rookcoupes</a:t>
            </a:r>
          </a:p>
          <a:p>
            <a:r>
              <a:rPr lang="nl-NL" b="1" dirty="0"/>
              <a:t>c) 	</a:t>
            </a:r>
            <a:r>
              <a:rPr lang="nl-NL" b="1" dirty="0" err="1"/>
              <a:t>rookcoupé’s</a:t>
            </a:r>
            <a:endParaRPr lang="nl-NL" b="1" dirty="0"/>
          </a:p>
          <a:p>
            <a:r>
              <a:rPr lang="nl-NL" b="1" dirty="0"/>
              <a:t>d) 	rookcoupés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1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Vroeger had je in de trein speciale ..... 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rookcoupees</a:t>
            </a:r>
            <a:endParaRPr lang="nl-NL" b="1" dirty="0"/>
          </a:p>
          <a:p>
            <a:r>
              <a:rPr lang="nl-NL" b="1" dirty="0"/>
              <a:t>b) 	rookcoupes</a:t>
            </a:r>
          </a:p>
          <a:p>
            <a:r>
              <a:rPr lang="nl-NL" b="1" dirty="0"/>
              <a:t>c) 	</a:t>
            </a:r>
            <a:r>
              <a:rPr lang="nl-NL" b="1" dirty="0" err="1"/>
              <a:t>rookcoupé’s</a:t>
            </a:r>
            <a:endParaRPr lang="nl-NL" b="1" dirty="0"/>
          </a:p>
          <a:p>
            <a:r>
              <a:rPr lang="nl-NL" b="1" dirty="0"/>
              <a:t>d) 	rookcoupés</a:t>
            </a:r>
          </a:p>
          <a:p>
            <a:endParaRPr lang="nl-NL" b="1" dirty="0"/>
          </a:p>
          <a:p>
            <a:r>
              <a:rPr lang="nl-NL" b="1" dirty="0"/>
              <a:t>Het goede antwoord is </a:t>
            </a:r>
            <a:r>
              <a:rPr lang="nl-NL" b="1" dirty="0">
                <a:solidFill>
                  <a:srgbClr val="C00000"/>
                </a:solidFill>
              </a:rPr>
              <a:t>rookcoupés</a:t>
            </a:r>
            <a:r>
              <a:rPr lang="nl-NL" b="1" dirty="0"/>
              <a:t>, zonder apostrof, </a:t>
            </a:r>
          </a:p>
          <a:p>
            <a:r>
              <a:rPr lang="nl-NL" b="1" dirty="0"/>
              <a:t>net als </a:t>
            </a:r>
            <a:r>
              <a:rPr lang="nl-NL" b="1" dirty="0">
                <a:solidFill>
                  <a:srgbClr val="C00000"/>
                </a:solidFill>
              </a:rPr>
              <a:t>cafés</a:t>
            </a:r>
            <a:r>
              <a:rPr lang="nl-NL" b="1" dirty="0"/>
              <a:t>, aan het begin van deze presentatie. </a:t>
            </a:r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2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2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Ik ben nog nooit ergens voor geslaagd. Ik heb nog niet het kleinste ..... 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diploma’tje</a:t>
            </a:r>
            <a:endParaRPr lang="nl-NL" b="1" dirty="0"/>
          </a:p>
          <a:p>
            <a:r>
              <a:rPr lang="nl-NL" b="1" dirty="0"/>
              <a:t>b) 	diplomaatje</a:t>
            </a:r>
          </a:p>
          <a:p>
            <a:r>
              <a:rPr lang="nl-NL" b="1" dirty="0"/>
              <a:t>c) 	diploma-</a:t>
            </a:r>
            <a:r>
              <a:rPr lang="nl-NL" b="1" dirty="0" err="1"/>
              <a:t>tje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2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Ik ben nog nooit ergens voor geslaagd. Ik heb nog niet het kleinste ..... 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diploma’tje</a:t>
            </a:r>
            <a:endParaRPr lang="nl-NL" b="1" dirty="0"/>
          </a:p>
          <a:p>
            <a:r>
              <a:rPr lang="nl-NL" b="1" dirty="0"/>
              <a:t>b) 	diplomaatje</a:t>
            </a:r>
          </a:p>
          <a:p>
            <a:r>
              <a:rPr lang="nl-NL" b="1" dirty="0"/>
              <a:t>c) 	diploma-</a:t>
            </a:r>
            <a:r>
              <a:rPr lang="nl-NL" b="1" dirty="0" err="1"/>
              <a:t>tje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Het goede antwoord is hier: </a:t>
            </a:r>
            <a:r>
              <a:rPr lang="nl-NL" b="1" dirty="0">
                <a:solidFill>
                  <a:srgbClr val="C00000"/>
                </a:solidFill>
              </a:rPr>
              <a:t>diplomaatje</a:t>
            </a:r>
            <a:r>
              <a:rPr lang="nl-NL" b="1" dirty="0"/>
              <a:t>, vergelijkbaar met </a:t>
            </a:r>
            <a:r>
              <a:rPr lang="nl-NL" b="1" dirty="0">
                <a:solidFill>
                  <a:srgbClr val="C00000"/>
                </a:solidFill>
              </a:rPr>
              <a:t>laatje</a:t>
            </a:r>
            <a:r>
              <a:rPr lang="nl-NL" b="1" dirty="0"/>
              <a:t>. </a:t>
            </a:r>
          </a:p>
          <a:p>
            <a:r>
              <a:rPr lang="nl-NL" b="1" dirty="0"/>
              <a:t>Het verkleinwoord van </a:t>
            </a:r>
            <a:r>
              <a:rPr lang="nl-NL" b="1" dirty="0">
                <a:solidFill>
                  <a:srgbClr val="C00000"/>
                </a:solidFill>
              </a:rPr>
              <a:t>diplomaat</a:t>
            </a:r>
            <a:r>
              <a:rPr lang="nl-NL" b="1" dirty="0"/>
              <a:t> is ook </a:t>
            </a:r>
            <a:r>
              <a:rPr lang="nl-NL" b="1" dirty="0">
                <a:solidFill>
                  <a:srgbClr val="C00000"/>
                </a:solidFill>
              </a:rPr>
              <a:t>diplomaatje</a:t>
            </a:r>
            <a:r>
              <a:rPr lang="nl-NL" b="1" dirty="0"/>
              <a:t>, met een andere klemtoon. </a:t>
            </a:r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0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3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Beveiligingscamera’s houden alle ingangen van het gebouw ..... in de gaten.</a:t>
            </a:r>
          </a:p>
          <a:p>
            <a:endParaRPr lang="nl-NL" b="1" dirty="0"/>
          </a:p>
          <a:p>
            <a:r>
              <a:rPr lang="nl-NL" b="1" dirty="0"/>
              <a:t>a) 	continu</a:t>
            </a:r>
          </a:p>
          <a:p>
            <a:r>
              <a:rPr lang="nl-NL" b="1" dirty="0"/>
              <a:t>b) 	continue</a:t>
            </a:r>
          </a:p>
          <a:p>
            <a:r>
              <a:rPr lang="nl-NL" b="1" dirty="0"/>
              <a:t>c) 	</a:t>
            </a:r>
            <a:r>
              <a:rPr lang="nl-NL" b="1" dirty="0" err="1"/>
              <a:t>kontinu</a:t>
            </a:r>
            <a:endParaRPr lang="nl-NL" b="1" dirty="0"/>
          </a:p>
          <a:p>
            <a:r>
              <a:rPr lang="nl-NL" b="1" dirty="0"/>
              <a:t>d)	</a:t>
            </a:r>
            <a:r>
              <a:rPr lang="nl-NL" b="1" dirty="0" err="1"/>
              <a:t>kontinue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3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Beveiligingscamera’s houden alle ingangen van het gebouw ..... in de gaten.</a:t>
            </a:r>
          </a:p>
          <a:p>
            <a:endParaRPr lang="nl-NL" b="1" dirty="0"/>
          </a:p>
          <a:p>
            <a:r>
              <a:rPr lang="nl-NL" b="1" dirty="0"/>
              <a:t>a) 	continu</a:t>
            </a:r>
          </a:p>
          <a:p>
            <a:r>
              <a:rPr lang="nl-NL" b="1" dirty="0"/>
              <a:t>b) 	continue</a:t>
            </a:r>
          </a:p>
          <a:p>
            <a:r>
              <a:rPr lang="nl-NL" b="1" dirty="0"/>
              <a:t>c) 	</a:t>
            </a:r>
            <a:r>
              <a:rPr lang="nl-NL" b="1" dirty="0" err="1"/>
              <a:t>kontinu</a:t>
            </a:r>
            <a:endParaRPr lang="nl-NL" b="1" dirty="0"/>
          </a:p>
          <a:p>
            <a:r>
              <a:rPr lang="nl-NL" b="1" dirty="0"/>
              <a:t>d)	</a:t>
            </a:r>
            <a:r>
              <a:rPr lang="nl-NL" b="1" dirty="0" err="1"/>
              <a:t>kontinue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Het goede antwoord is hier: </a:t>
            </a:r>
            <a:r>
              <a:rPr lang="nl-NL" b="1" dirty="0">
                <a:solidFill>
                  <a:srgbClr val="C00000"/>
                </a:solidFill>
              </a:rPr>
              <a:t>continu</a:t>
            </a:r>
            <a:r>
              <a:rPr lang="nl-NL" b="1" dirty="0"/>
              <a:t>, met een </a:t>
            </a:r>
            <a:r>
              <a:rPr lang="nl-NL" b="1" dirty="0">
                <a:solidFill>
                  <a:srgbClr val="C00000"/>
                </a:solidFill>
              </a:rPr>
              <a:t>c</a:t>
            </a:r>
            <a:r>
              <a:rPr lang="nl-NL" b="1" dirty="0"/>
              <a:t> aan het begin en zonder </a:t>
            </a:r>
            <a:r>
              <a:rPr lang="nl-NL" b="1" dirty="0">
                <a:solidFill>
                  <a:srgbClr val="C00000"/>
                </a:solidFill>
              </a:rPr>
              <a:t>e</a:t>
            </a:r>
            <a:r>
              <a:rPr lang="nl-NL" b="1" dirty="0"/>
              <a:t> aan het eind.</a:t>
            </a:r>
          </a:p>
          <a:p>
            <a:endParaRPr lang="nl-NL" b="1" dirty="0"/>
          </a:p>
          <a:p>
            <a:r>
              <a:rPr lang="nl-NL" b="1" dirty="0"/>
              <a:t>Je schrijft een </a:t>
            </a:r>
            <a:r>
              <a:rPr lang="nl-NL" b="1" dirty="0">
                <a:solidFill>
                  <a:srgbClr val="C00000"/>
                </a:solidFill>
              </a:rPr>
              <a:t>e</a:t>
            </a:r>
            <a:r>
              <a:rPr lang="nl-NL" b="1" dirty="0"/>
              <a:t> aan het eind van </a:t>
            </a:r>
            <a:r>
              <a:rPr lang="nl-NL" b="1" dirty="0">
                <a:solidFill>
                  <a:srgbClr val="C00000"/>
                </a:solidFill>
              </a:rPr>
              <a:t>continue</a:t>
            </a:r>
            <a:r>
              <a:rPr lang="nl-NL" b="1" dirty="0"/>
              <a:t> als je die ook hoort: </a:t>
            </a:r>
          </a:p>
          <a:p>
            <a:r>
              <a:rPr lang="nl-NL" b="1" dirty="0"/>
              <a:t>een continue stroom van reacties. </a:t>
            </a:r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3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4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We hebben vorige week de gewijzigde schooltijden ..... naar studenten.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geëmaild</a:t>
            </a:r>
            <a:endParaRPr lang="nl-NL" b="1" dirty="0"/>
          </a:p>
          <a:p>
            <a:r>
              <a:rPr lang="nl-NL" b="1" dirty="0"/>
              <a:t>b) 	</a:t>
            </a:r>
            <a:r>
              <a:rPr lang="nl-NL" b="1" dirty="0" err="1"/>
              <a:t>geë-maild</a:t>
            </a:r>
            <a:endParaRPr lang="nl-NL" b="1" dirty="0"/>
          </a:p>
          <a:p>
            <a:r>
              <a:rPr lang="nl-NL" b="1" dirty="0"/>
              <a:t>c) 	ge-</a:t>
            </a:r>
            <a:r>
              <a:rPr lang="nl-NL" b="1" dirty="0" err="1"/>
              <a:t>emaild</a:t>
            </a:r>
            <a:endParaRPr lang="nl-NL" b="1" dirty="0"/>
          </a:p>
          <a:p>
            <a:r>
              <a:rPr lang="nl-NL" b="1" dirty="0"/>
              <a:t>d)	ge-e-maild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Testvraag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4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We hebben vorige week de gewijzigde schooltijden ..... naar studenten.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geëmaild</a:t>
            </a:r>
            <a:endParaRPr lang="nl-NL" b="1" dirty="0"/>
          </a:p>
          <a:p>
            <a:r>
              <a:rPr lang="nl-NL" b="1" dirty="0"/>
              <a:t>b) 	</a:t>
            </a:r>
            <a:r>
              <a:rPr lang="nl-NL" b="1" dirty="0" err="1"/>
              <a:t>geë-maild</a:t>
            </a:r>
            <a:endParaRPr lang="nl-NL" b="1" dirty="0"/>
          </a:p>
          <a:p>
            <a:r>
              <a:rPr lang="nl-NL" b="1" dirty="0"/>
              <a:t>c) 	ge-</a:t>
            </a:r>
            <a:r>
              <a:rPr lang="nl-NL" b="1" dirty="0" err="1"/>
              <a:t>emaild</a:t>
            </a:r>
            <a:endParaRPr lang="nl-NL" b="1" dirty="0"/>
          </a:p>
          <a:p>
            <a:r>
              <a:rPr lang="nl-NL" b="1" dirty="0"/>
              <a:t>d)	ge-e-maild</a:t>
            </a:r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Het goede antwoord is hier: </a:t>
            </a:r>
            <a:r>
              <a:rPr lang="nl-NL" b="1" dirty="0">
                <a:solidFill>
                  <a:srgbClr val="C00000"/>
                </a:solidFill>
              </a:rPr>
              <a:t>ge-e-maild</a:t>
            </a:r>
            <a:r>
              <a:rPr lang="nl-NL" b="1" dirty="0"/>
              <a:t>. </a:t>
            </a:r>
          </a:p>
          <a:p>
            <a:endParaRPr lang="nl-NL" b="1" dirty="0"/>
          </a:p>
          <a:p>
            <a:r>
              <a:rPr lang="nl-NL" b="1" dirty="0"/>
              <a:t>De </a:t>
            </a:r>
            <a:r>
              <a:rPr lang="nl-NL" b="1" dirty="0">
                <a:solidFill>
                  <a:srgbClr val="C00000"/>
                </a:solidFill>
              </a:rPr>
              <a:t>e</a:t>
            </a:r>
            <a:r>
              <a:rPr lang="nl-NL" b="1" dirty="0"/>
              <a:t> aan het begin van </a:t>
            </a:r>
            <a:r>
              <a:rPr lang="nl-NL" b="1" dirty="0">
                <a:solidFill>
                  <a:srgbClr val="C00000"/>
                </a:solidFill>
              </a:rPr>
              <a:t>e-mailen</a:t>
            </a:r>
            <a:r>
              <a:rPr lang="nl-NL" b="1" dirty="0"/>
              <a:t> is een afkorting (</a:t>
            </a:r>
            <a:r>
              <a:rPr lang="nl-NL" b="1" dirty="0" err="1"/>
              <a:t>electronic</a:t>
            </a:r>
            <a:r>
              <a:rPr lang="nl-NL" b="1" dirty="0"/>
              <a:t>). </a:t>
            </a:r>
          </a:p>
          <a:p>
            <a:r>
              <a:rPr lang="nl-NL" b="1" dirty="0"/>
              <a:t>In een samenstelling met een afkorting komt er een streepje: pdf-bestand, sms-bericht.</a:t>
            </a:r>
          </a:p>
          <a:p>
            <a:r>
              <a:rPr lang="nl-NL" b="1" dirty="0"/>
              <a:t>Begint een werkwoord met een afkorting, krijgt het voltooid deelwoord een streepje. Bijvoorbeeld: sms’en, ge-sms’t </a:t>
            </a:r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7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Beter-websites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In samenwerking met Noordhoff:</a:t>
            </a:r>
          </a:p>
          <a:p>
            <a:r>
              <a:rPr lang="nl-NL" dirty="0"/>
              <a:t>Beter Spellen</a:t>
            </a:r>
          </a:p>
          <a:p>
            <a:r>
              <a:rPr lang="nl-NL" dirty="0"/>
              <a:t>Beter Rekenen</a:t>
            </a:r>
          </a:p>
          <a:p>
            <a:r>
              <a:rPr lang="nl-NL" dirty="0"/>
              <a:t>NU Beter Engels</a:t>
            </a:r>
          </a:p>
          <a:p>
            <a:endParaRPr lang="nl-NL" b="1" dirty="0"/>
          </a:p>
          <a:p>
            <a:r>
              <a:rPr lang="nl-NL" b="1" dirty="0"/>
              <a:t>Andere </a:t>
            </a:r>
            <a:r>
              <a:rPr lang="nl-NL" b="1" dirty="0" err="1"/>
              <a:t>beter-websites</a:t>
            </a:r>
            <a:r>
              <a:rPr lang="nl-NL" b="1" dirty="0"/>
              <a:t>:</a:t>
            </a:r>
          </a:p>
          <a:p>
            <a:r>
              <a:rPr lang="nl-NL" dirty="0"/>
              <a:t>NU Beter Frans</a:t>
            </a:r>
          </a:p>
          <a:p>
            <a:r>
              <a:rPr lang="nl-NL" dirty="0"/>
              <a:t>NU Beter Duits</a:t>
            </a:r>
          </a:p>
          <a:p>
            <a:r>
              <a:rPr lang="nl-NL" dirty="0"/>
              <a:t>NU Beter Spaans</a:t>
            </a:r>
          </a:p>
          <a:p>
            <a:endParaRPr lang="nl-NL" b="1" dirty="0"/>
          </a:p>
          <a:p>
            <a:r>
              <a:rPr lang="nl-NL" dirty="0"/>
              <a:t>Beter Bijbel  </a:t>
            </a:r>
          </a:p>
          <a:p>
            <a:r>
              <a:rPr lang="nl-NL" dirty="0"/>
              <a:t>     voor stichting Wat zegt de Bijbel</a:t>
            </a:r>
          </a:p>
          <a:p>
            <a:endParaRPr lang="nl-NL" dirty="0"/>
          </a:p>
          <a:p>
            <a:r>
              <a:rPr lang="nl-NL" dirty="0"/>
              <a:t>Beter Afrikaans </a:t>
            </a:r>
          </a:p>
          <a:p>
            <a:r>
              <a:rPr lang="nl-NL" dirty="0"/>
              <a:t>     voor Afrikaanse Taal- en </a:t>
            </a:r>
            <a:r>
              <a:rPr lang="nl-NL" dirty="0" err="1"/>
              <a:t>Kultuurvereniging</a:t>
            </a:r>
            <a:r>
              <a:rPr lang="nl-NL" dirty="0"/>
              <a:t> (</a:t>
            </a:r>
            <a:r>
              <a:rPr lang="nl-NL" dirty="0" err="1"/>
              <a:t>ATKV</a:t>
            </a:r>
            <a:r>
              <a:rPr lang="nl-NL" dirty="0"/>
              <a:t>) en </a:t>
            </a:r>
            <a:r>
              <a:rPr lang="pt-BR" dirty="0"/>
              <a:t>Virtuele Instituut vir Afrikaans (VivA) </a:t>
            </a:r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82" y="1744073"/>
            <a:ext cx="25050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90" y="1827135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89" y="3029948"/>
            <a:ext cx="2590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90" y="3029948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90" y="4245163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46" y="4206177"/>
            <a:ext cx="18478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70" y="4245163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D:\bst\MvTProd\beterwebsites.nl\_hulp\logo's\Beter Afrikaans\logo5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687" y="4245163"/>
            <a:ext cx="108584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20" y="2152146"/>
            <a:ext cx="833260" cy="8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bst\MvTProd\beterwebsites.nl\_hulp\logo's\Beter Rekenen\logo5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81" y="2152146"/>
            <a:ext cx="818892" cy="8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bst\MvTProd\beterwebsites.nl\_hulp\logo's\NU Beter Engels\logo51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73" y="2124409"/>
            <a:ext cx="874365" cy="87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Voorbeeldvraag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1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In veel ..... wordt regelmatig een </a:t>
            </a:r>
            <a:r>
              <a:rPr lang="nl-NL" b="1" dirty="0" err="1"/>
              <a:t>pubquiz</a:t>
            </a:r>
            <a:r>
              <a:rPr lang="nl-NL" b="1" dirty="0"/>
              <a:t> georganiseerd.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cafees</a:t>
            </a:r>
            <a:endParaRPr lang="nl-NL" b="1" dirty="0"/>
          </a:p>
          <a:p>
            <a:r>
              <a:rPr lang="nl-NL" b="1" dirty="0"/>
              <a:t>b) 	</a:t>
            </a:r>
            <a:r>
              <a:rPr lang="nl-NL" b="1" dirty="0" err="1"/>
              <a:t>café’s</a:t>
            </a:r>
            <a:endParaRPr lang="nl-NL" b="1" dirty="0"/>
          </a:p>
          <a:p>
            <a:r>
              <a:rPr lang="nl-NL" b="1" dirty="0"/>
              <a:t>c) 	cafés</a:t>
            </a:r>
          </a:p>
          <a:p>
            <a:r>
              <a:rPr lang="nl-NL" b="1" dirty="0"/>
              <a:t>d) 	</a:t>
            </a:r>
            <a:r>
              <a:rPr lang="nl-NL" b="1" dirty="0" err="1"/>
              <a:t>cafes</a:t>
            </a:r>
            <a:endParaRPr lang="nl-NL" b="1" dirty="0"/>
          </a:p>
          <a:p>
            <a:endParaRPr lang="nl-NL" b="1" dirty="0"/>
          </a:p>
          <a:p>
            <a:r>
              <a:rPr lang="nl-NL" b="1" dirty="0"/>
              <a:t>Het goede antwoord is hier: </a:t>
            </a:r>
            <a:r>
              <a:rPr lang="nl-NL" b="1" dirty="0">
                <a:solidFill>
                  <a:srgbClr val="C00000"/>
                </a:solidFill>
              </a:rPr>
              <a:t>cafés</a:t>
            </a:r>
            <a:r>
              <a:rPr lang="nl-NL" b="1" dirty="0"/>
              <a:t>.</a:t>
            </a:r>
          </a:p>
          <a:p>
            <a:endParaRPr lang="nl-NL" b="1" dirty="0"/>
          </a:p>
          <a:p>
            <a:r>
              <a:rPr lang="nl-NL" b="1" dirty="0"/>
              <a:t>De meervouds-s wordt aan het woord vast geschreven, tenzij de slotklank erdoor zou veranderen. Bijvoorbeeld: </a:t>
            </a:r>
            <a:r>
              <a:rPr lang="nl-NL" b="1" dirty="0">
                <a:solidFill>
                  <a:srgbClr val="C00000"/>
                </a:solidFill>
              </a:rPr>
              <a:t>opa’s</a:t>
            </a:r>
            <a:r>
              <a:rPr lang="nl-NL" b="1" dirty="0"/>
              <a:t>, </a:t>
            </a:r>
            <a:r>
              <a:rPr lang="nl-NL" b="1" dirty="0">
                <a:solidFill>
                  <a:srgbClr val="C00000"/>
                </a:solidFill>
              </a:rPr>
              <a:t>bikini’s</a:t>
            </a:r>
            <a:r>
              <a:rPr lang="nl-NL" b="1" dirty="0"/>
              <a:t>, </a:t>
            </a:r>
            <a:r>
              <a:rPr lang="nl-NL" b="1" dirty="0">
                <a:solidFill>
                  <a:srgbClr val="C00000"/>
                </a:solidFill>
              </a:rPr>
              <a:t>auto’s</a:t>
            </a:r>
            <a:r>
              <a:rPr lang="nl-NL" b="1" dirty="0"/>
              <a:t>, </a:t>
            </a:r>
            <a:r>
              <a:rPr lang="nl-NL" b="1" dirty="0">
                <a:solidFill>
                  <a:srgbClr val="C00000"/>
                </a:solidFill>
              </a:rPr>
              <a:t>menu’s</a:t>
            </a:r>
            <a:r>
              <a:rPr lang="nl-NL" b="1" dirty="0"/>
              <a:t>.</a:t>
            </a:r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3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Voorbeeldvraag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2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Ik weet niet meer in welk ..... ik de uitnodiging heb opgeborgen.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la’tje</a:t>
            </a:r>
            <a:endParaRPr lang="nl-NL" b="1" dirty="0"/>
          </a:p>
          <a:p>
            <a:r>
              <a:rPr lang="nl-NL" b="1" dirty="0"/>
              <a:t>b) 	laatje</a:t>
            </a:r>
          </a:p>
          <a:p>
            <a:r>
              <a:rPr lang="nl-NL" b="1" dirty="0"/>
              <a:t>c) 	laadje</a:t>
            </a:r>
          </a:p>
          <a:p>
            <a:r>
              <a:rPr lang="nl-NL" b="1" dirty="0"/>
              <a:t>d) 	</a:t>
            </a:r>
            <a:r>
              <a:rPr lang="nl-NL" b="1" dirty="0" err="1"/>
              <a:t>la-tje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 err="1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Voorbeeldvraag</a:t>
            </a: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 2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Ik weet niet meer in welk ..... ik de uitnodiging heb opgeborgen.</a:t>
            </a:r>
          </a:p>
          <a:p>
            <a:endParaRPr lang="nl-NL" b="1" dirty="0"/>
          </a:p>
          <a:p>
            <a:r>
              <a:rPr lang="nl-NL" b="1" dirty="0"/>
              <a:t>a) 	</a:t>
            </a:r>
            <a:r>
              <a:rPr lang="nl-NL" b="1" dirty="0" err="1"/>
              <a:t>la’tje</a:t>
            </a:r>
            <a:endParaRPr lang="nl-NL" b="1" dirty="0"/>
          </a:p>
          <a:p>
            <a:r>
              <a:rPr lang="nl-NL" b="1" dirty="0"/>
              <a:t>b) 	laatje</a:t>
            </a:r>
          </a:p>
          <a:p>
            <a:r>
              <a:rPr lang="nl-NL" b="1" dirty="0"/>
              <a:t>c) 	laadje</a:t>
            </a:r>
          </a:p>
          <a:p>
            <a:r>
              <a:rPr lang="nl-NL" b="1" dirty="0"/>
              <a:t>d) 	</a:t>
            </a:r>
            <a:r>
              <a:rPr lang="nl-NL" b="1" dirty="0" err="1"/>
              <a:t>la-tje</a:t>
            </a:r>
            <a:endParaRPr lang="nl-NL" b="1" dirty="0"/>
          </a:p>
          <a:p>
            <a:endParaRPr lang="nl-NL" b="1" dirty="0"/>
          </a:p>
          <a:p>
            <a:r>
              <a:rPr lang="nl-NL" b="1" dirty="0"/>
              <a:t>Het goede antwoord is hier: </a:t>
            </a:r>
            <a:r>
              <a:rPr lang="nl-NL" b="1" dirty="0">
                <a:solidFill>
                  <a:srgbClr val="C00000"/>
                </a:solidFill>
              </a:rPr>
              <a:t>laatje</a:t>
            </a:r>
            <a:r>
              <a:rPr lang="nl-NL" b="1" dirty="0"/>
              <a:t>.</a:t>
            </a:r>
          </a:p>
          <a:p>
            <a:endParaRPr lang="nl-NL" b="1" dirty="0"/>
          </a:p>
          <a:p>
            <a:r>
              <a:rPr lang="nl-NL" b="1" dirty="0"/>
              <a:t>Het verkleinwoord van </a:t>
            </a:r>
            <a:r>
              <a:rPr lang="nl-NL" b="1" dirty="0">
                <a:solidFill>
                  <a:srgbClr val="C00000"/>
                </a:solidFill>
              </a:rPr>
              <a:t>la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/>
              <a:t>is </a:t>
            </a:r>
            <a:r>
              <a:rPr lang="nl-NL" b="1" dirty="0">
                <a:solidFill>
                  <a:srgbClr val="C00000"/>
                </a:solidFill>
              </a:rPr>
              <a:t>laatje</a:t>
            </a:r>
            <a:r>
              <a:rPr lang="nl-NL" b="1" dirty="0"/>
              <a:t>. De a wordt verdubbeld, om de lange klank te behouden.</a:t>
            </a:r>
          </a:p>
          <a:p>
            <a:endParaRPr lang="nl-NL" b="1" dirty="0"/>
          </a:p>
          <a:p>
            <a:r>
              <a:rPr lang="nl-NL" b="1" dirty="0"/>
              <a:t>Het doet er niet toe dat het woord </a:t>
            </a:r>
            <a:r>
              <a:rPr lang="nl-NL" b="1" dirty="0">
                <a:solidFill>
                  <a:srgbClr val="C00000"/>
                </a:solidFill>
              </a:rPr>
              <a:t>lade</a:t>
            </a:r>
            <a:r>
              <a:rPr lang="nl-NL" b="1" dirty="0"/>
              <a:t> ook bestaat. Daarvan zou het verkleinwoord </a:t>
            </a:r>
            <a:r>
              <a:rPr lang="nl-NL" b="1" dirty="0" err="1">
                <a:solidFill>
                  <a:srgbClr val="C00000"/>
                </a:solidFill>
              </a:rPr>
              <a:t>ladetje</a:t>
            </a:r>
            <a:r>
              <a:rPr lang="nl-NL" b="1" dirty="0">
                <a:solidFill>
                  <a:srgbClr val="C00000"/>
                </a:solidFill>
              </a:rPr>
              <a:t> </a:t>
            </a:r>
            <a:r>
              <a:rPr lang="nl-NL" b="1" dirty="0"/>
              <a:t>zijn, maar dat wordt nooit gebruikt. Het verkleinwoord van </a:t>
            </a:r>
            <a:r>
              <a:rPr lang="nl-NL" b="1" dirty="0">
                <a:solidFill>
                  <a:srgbClr val="C00000"/>
                </a:solidFill>
              </a:rPr>
              <a:t>lade</a:t>
            </a:r>
            <a:r>
              <a:rPr lang="nl-NL" b="1" dirty="0"/>
              <a:t> is ook </a:t>
            </a:r>
            <a:r>
              <a:rPr lang="nl-NL" b="1" dirty="0">
                <a:solidFill>
                  <a:srgbClr val="C00000"/>
                </a:solidFill>
              </a:rPr>
              <a:t>laatje</a:t>
            </a:r>
            <a:r>
              <a:rPr lang="nl-NL" b="1" dirty="0"/>
              <a:t>.</a:t>
            </a:r>
          </a:p>
          <a:p>
            <a:endParaRPr lang="nl-NL" b="1" dirty="0"/>
          </a:p>
          <a:p>
            <a:r>
              <a:rPr lang="nl-NL" dirty="0">
                <a:solidFill>
                  <a:prstClr val="black"/>
                </a:solidFill>
              </a:rPr>
              <a:t>Straks meer...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65" y="11080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Martin van Toll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63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Gepensioneerd na 38 jaar audiotechnicus Hilversum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Oprichter van Beter Spellen in 2009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De beginjaren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2009 – lancering website met elke werkdag een test van 4 spellingvragen.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Na een half jaar 10.000 deelnemers.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2010 – samen met Noordhoff de website uitgebreid tot drie niveaus </a:t>
            </a:r>
            <a:r>
              <a:rPr lang="nl-NL" dirty="0" err="1"/>
              <a:t>1F</a:t>
            </a:r>
            <a:r>
              <a:rPr lang="nl-NL" dirty="0"/>
              <a:t> – 2F – </a:t>
            </a:r>
            <a:r>
              <a:rPr lang="nl-NL" dirty="0" err="1"/>
              <a:t>3F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(met Tiddo Ekens, auteur NU Nederlands)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2010 – lancering </a:t>
            </a:r>
            <a:r>
              <a:rPr lang="nl-NL" b="1" dirty="0">
                <a:solidFill>
                  <a:prstClr val="black"/>
                </a:solidFill>
              </a:rPr>
              <a:t>Beter Rekenen.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(met Bram van der Wal, auteur NU Rekenen)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2012 – lancering </a:t>
            </a:r>
            <a:r>
              <a:rPr lang="nl-NL" b="1" dirty="0">
                <a:solidFill>
                  <a:prstClr val="black"/>
                </a:solidFill>
              </a:rPr>
              <a:t>NU Beter Engels.</a:t>
            </a:r>
            <a:br>
              <a:rPr lang="nl-NL" b="1" dirty="0">
                <a:solidFill>
                  <a:prstClr val="black"/>
                </a:solidFill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(met Lilian Tabois en red. Stepping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Stones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2013 – koppeling met </a:t>
            </a:r>
            <a:r>
              <a:rPr lang="nl-NL" b="1" dirty="0">
                <a:solidFill>
                  <a:prstClr val="black"/>
                </a:solidFill>
              </a:rPr>
              <a:t>portals</a:t>
            </a:r>
            <a:r>
              <a:rPr lang="nl-NL" dirty="0">
                <a:solidFill>
                  <a:prstClr val="black"/>
                </a:solidFill>
              </a:rPr>
              <a:t> van Noordhoff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(NU Nederlands, Rekenen, Engels).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2015 – gratis </a:t>
            </a:r>
            <a:r>
              <a:rPr lang="nl-NL" b="1" dirty="0">
                <a:solidFill>
                  <a:prstClr val="black"/>
                </a:solidFill>
              </a:rPr>
              <a:t>apps</a:t>
            </a:r>
            <a:r>
              <a:rPr lang="nl-NL" dirty="0">
                <a:solidFill>
                  <a:prstClr val="black"/>
                </a:solidFill>
              </a:rPr>
              <a:t> voor Android en iOS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met dezelfde testvragen als de websites.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st\MvTProd\beterwebsites.nl\_hulp\logo's\Beter Rekenen\logo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79" y="2367721"/>
            <a:ext cx="1528247" cy="15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st\MvTProd\beterwebsites.nl\_hulp\logo's\NU Beter Engels\logo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4238250"/>
            <a:ext cx="1560513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25" y="3603282"/>
            <a:ext cx="1312709" cy="23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06" y="3603282"/>
            <a:ext cx="1312709" cy="23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114" y="3603282"/>
            <a:ext cx="1312709" cy="233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Beter Spellen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b="1" dirty="0"/>
              <a:t>Trots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Verkiezing Website van het Jaar: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2012 – 2022 </a:t>
            </a:r>
            <a:r>
              <a:rPr lang="nl-NL" b="1" dirty="0">
                <a:solidFill>
                  <a:prstClr val="black"/>
                </a:solidFill>
              </a:rPr>
              <a:t>Beter Spellen</a:t>
            </a:r>
            <a:r>
              <a:rPr lang="nl-NL" dirty="0">
                <a:solidFill>
                  <a:prstClr val="black"/>
                </a:solidFill>
              </a:rPr>
              <a:t> 11 keer populairste educatieve website.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2013 zelfs </a:t>
            </a:r>
            <a:r>
              <a:rPr lang="nl-NL" u="sng" dirty="0">
                <a:solidFill>
                  <a:prstClr val="black"/>
                </a:solidFill>
              </a:rPr>
              <a:t>de</a:t>
            </a:r>
            <a:r>
              <a:rPr lang="nl-NL" dirty="0">
                <a:solidFill>
                  <a:prstClr val="black"/>
                </a:solidFill>
              </a:rPr>
              <a:t> Website van het Jaar: beste van 20 categorieën.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2014 – Keurmerk Officiële spelling van de Taalunie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2014 – Alfabetiseringsprijs (Stichting Lezen en Schrijven)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</a:rPr>
              <a:t>2017 – Language </a:t>
            </a:r>
            <a:r>
              <a:rPr lang="nl-NL" dirty="0" err="1">
                <a:solidFill>
                  <a:prstClr val="black"/>
                </a:solidFill>
              </a:rPr>
              <a:t>Industry</a:t>
            </a:r>
            <a:r>
              <a:rPr lang="nl-NL" dirty="0">
                <a:solidFill>
                  <a:prstClr val="black"/>
                </a:solidFill>
              </a:rPr>
              <a:t> Award (Nederland en België)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beterspellen.nl/afbeeldingen/logokeurmerk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15" y="3429000"/>
            <a:ext cx="1092937" cy="10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st\MvTProd\Beterspellen.nl\afbeeldingen\foto\wvhj2013_rtlnieuws40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/>
          <a:stretch/>
        </p:blipFill>
        <p:spPr bwMode="auto">
          <a:xfrm>
            <a:off x="8885847" y="1939597"/>
            <a:ext cx="2987880" cy="195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bst\MvTProd\Beterspellen.nl\afbeeldingen\lia_logo1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15" y="4825197"/>
            <a:ext cx="1224729" cy="12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st\MvTProd\Beterspellen.nl\afbeeldingen\foto\hulp\alfabetiseringsprijs 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3"/>
          <a:stretch/>
        </p:blipFill>
        <p:spPr bwMode="auto">
          <a:xfrm>
            <a:off x="8923991" y="3975468"/>
            <a:ext cx="2949737" cy="2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687" y="447"/>
            <a:ext cx="14592529" cy="685710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538" y="13778878"/>
            <a:ext cx="863189" cy="6019031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0" y="902156"/>
            <a:ext cx="12192000" cy="6034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849"/>
              </a:lnSpc>
            </a:pPr>
            <a:r>
              <a:rPr lang="en-US" sz="3999" kern="0" dirty="0">
                <a:solidFill>
                  <a:srgbClr val="000000">
                    <a:alpha val="100000"/>
                  </a:srgbClr>
                </a:solidFill>
                <a:latin typeface="HelveticaNeue-Bold" pitchFamily="34" charset="0"/>
                <a:ea typeface="HelveticaNeue-Bold" pitchFamily="34" charset="-122"/>
                <a:cs typeface="HelveticaNeue-Bold" pitchFamily="34" charset="-120"/>
              </a:rPr>
              <a:t>Wat is Beter Spellen?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710892" y="1854951"/>
            <a:ext cx="8967164" cy="4082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nl-NL" dirty="0"/>
              <a:t>Website over spelling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Elke dag 4 oefenvragen (niveau </a:t>
            </a:r>
            <a:r>
              <a:rPr lang="nl-NL" dirty="0" err="1"/>
              <a:t>1F</a:t>
            </a:r>
            <a:r>
              <a:rPr lang="nl-NL" dirty="0"/>
              <a:t> / 2F / </a:t>
            </a:r>
            <a:r>
              <a:rPr lang="nl-NL" dirty="0" err="1"/>
              <a:t>3F</a:t>
            </a:r>
            <a:r>
              <a:rPr lang="nl-NL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kost weinig tijd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de kracht van de herhaling 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elke ochtend 5 minuten heeft ook later op de dag nog effect</a:t>
            </a:r>
          </a:p>
          <a:p>
            <a:pPr lvl="1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Iedereen kan gratis meedoen.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Laagdrempelig: uitlegpagina’s met weinig vaktermen.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 ook: Beter Rekenen en NU Beter Engels</a:t>
            </a:r>
          </a:p>
          <a:p>
            <a:r>
              <a:rPr lang="nl-NL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538" y="6286357"/>
            <a:ext cx="863189" cy="571197"/>
          </a:xfrm>
          <a:prstGeom prst="rect">
            <a:avLst/>
          </a:prstGeom>
        </p:spPr>
      </p:pic>
      <p:pic>
        <p:nvPicPr>
          <p:cNvPr id="1027" name="Picture 3" descr="D:\bst\MvTProd\Beterspellen.nl\_basismateriaal\logo\logo Beter Spellen kaal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80" y="353052"/>
            <a:ext cx="1528248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1431</Words>
  <Application>Microsoft Office PowerPoint</Application>
  <PresentationFormat>Breedbeeld</PresentationFormat>
  <Paragraphs>395</Paragraphs>
  <Slides>29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HelveticaNeue-Bold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Reitsma, Lonneke</dc:creator>
  <cp:lastModifiedBy>Schuiling, Janine</cp:lastModifiedBy>
  <cp:revision>89</cp:revision>
  <dcterms:created xsi:type="dcterms:W3CDTF">2021-01-28T10:33:58Z</dcterms:created>
  <dcterms:modified xsi:type="dcterms:W3CDTF">2023-03-31T07:50:33Z</dcterms:modified>
</cp:coreProperties>
</file>